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29"/>
  </p:notesMasterIdLst>
  <p:sldIdLst>
    <p:sldId id="256" r:id="rId2"/>
    <p:sldId id="279" r:id="rId3"/>
    <p:sldId id="262" r:id="rId4"/>
    <p:sldId id="259" r:id="rId5"/>
    <p:sldId id="281" r:id="rId6"/>
    <p:sldId id="293" r:id="rId7"/>
    <p:sldId id="290" r:id="rId8"/>
    <p:sldId id="291" r:id="rId9"/>
    <p:sldId id="294" r:id="rId10"/>
    <p:sldId id="295" r:id="rId11"/>
    <p:sldId id="296" r:id="rId12"/>
    <p:sldId id="297" r:id="rId13"/>
    <p:sldId id="298" r:id="rId14"/>
    <p:sldId id="299" r:id="rId15"/>
    <p:sldId id="300" r:id="rId16"/>
    <p:sldId id="301" r:id="rId17"/>
    <p:sldId id="302" r:id="rId18"/>
    <p:sldId id="303" r:id="rId19"/>
    <p:sldId id="304" r:id="rId20"/>
    <p:sldId id="305" r:id="rId21"/>
    <p:sldId id="306" r:id="rId22"/>
    <p:sldId id="307" r:id="rId23"/>
    <p:sldId id="308" r:id="rId24"/>
    <p:sldId id="309" r:id="rId25"/>
    <p:sldId id="310" r:id="rId26"/>
    <p:sldId id="311" r:id="rId27"/>
    <p:sldId id="278"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F5F55"/>
    <a:srgbClr val="C41349"/>
    <a:srgbClr val="FFFB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714" y="72"/>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5C0D6D-A908-48C6-983D-90F2BD11E284}" type="datetimeFigureOut">
              <a:rPr lang="zh-CN" altLang="en-US" smtClean="0"/>
              <a:t>2018/7/31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0BB924-28C1-4EF7-A019-613D541E4AA8}" type="slidenum">
              <a:rPr lang="zh-CN" altLang="en-US" smtClean="0"/>
              <a:t>‹#›</a:t>
            </a:fld>
            <a:endParaRPr lang="zh-CN" altLang="en-US"/>
          </a:p>
        </p:txBody>
      </p:sp>
    </p:spTree>
    <p:extLst>
      <p:ext uri="{BB962C8B-B14F-4D97-AF65-F5344CB8AC3E}">
        <p14:creationId xmlns:p14="http://schemas.microsoft.com/office/powerpoint/2010/main" val="3711154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E2F20FC-145E-4034-86AC-8B4FEA629A51}" type="datetimeFigureOut">
              <a:rPr lang="zh-CN" altLang="en-US" smtClean="0"/>
              <a:t>2018/7/31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3171479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E2F20FC-145E-4034-86AC-8B4FEA629A51}" type="datetimeFigureOut">
              <a:rPr lang="zh-CN" altLang="en-US" smtClean="0"/>
              <a:t>2018/7/31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4384431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7"/>
            <a:ext cx="2628900" cy="581183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5" y="365127"/>
            <a:ext cx="7734300" cy="581183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E2F20FC-145E-4034-86AC-8B4FEA629A51}" type="datetimeFigureOut">
              <a:rPr lang="zh-CN" altLang="en-US" smtClean="0"/>
              <a:t>2018/7/31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39188294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E2F20FC-145E-4034-86AC-8B4FEA629A51}" type="datetimeFigureOut">
              <a:rPr lang="zh-CN" altLang="en-US" smtClean="0"/>
              <a:t>2018/7/31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680563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3"/>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1" y="4589468"/>
            <a:ext cx="105156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CE2F20FC-145E-4034-86AC-8B4FEA629A51}" type="datetimeFigureOut">
              <a:rPr lang="zh-CN" altLang="en-US" smtClean="0"/>
              <a:t>2018/7/31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912839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CE2F20FC-145E-4034-86AC-8B4FEA629A51}" type="datetimeFigureOut">
              <a:rPr lang="zh-CN" altLang="en-US" smtClean="0"/>
              <a:t>2018/7/31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27150663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5"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5"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E2F20FC-145E-4034-86AC-8B4FEA629A51}" type="datetimeFigureOut">
              <a:rPr lang="zh-CN" altLang="en-US" smtClean="0"/>
              <a:t>2018/7/31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10242673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CE2F20FC-145E-4034-86AC-8B4FEA629A51}" type="datetimeFigureOut">
              <a:rPr lang="zh-CN" altLang="en-US" smtClean="0"/>
              <a:t>2018/7/31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41758669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2F20FC-145E-4034-86AC-8B4FEA629A51}" type="datetimeFigureOut">
              <a:rPr lang="zh-CN" altLang="en-US" smtClean="0"/>
              <a:t>2018/7/31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37187335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30"/>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E2F20FC-145E-4034-86AC-8B4FEA629A51}" type="datetimeFigureOut">
              <a:rPr lang="zh-CN" altLang="en-US" smtClean="0"/>
              <a:t>2018/7/31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42843786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30"/>
            <a:ext cx="6172200" cy="4873625"/>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E2F20FC-145E-4034-86AC-8B4FEA629A51}" type="datetimeFigureOut">
              <a:rPr lang="zh-CN" altLang="en-US" smtClean="0"/>
              <a:t>2018/7/31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33458536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BF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5"/>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2F20FC-145E-4034-86AC-8B4FEA629A51}" type="datetimeFigureOut">
              <a:rPr lang="zh-CN" altLang="en-US" smtClean="0"/>
              <a:t>2018/7/31</a:t>
            </a:fld>
            <a:endParaRPr lang="zh-CN" altLang="en-US"/>
          </a:p>
        </p:txBody>
      </p:sp>
      <p:sp>
        <p:nvSpPr>
          <p:cNvPr id="5" name="Footer Placeholder 4"/>
          <p:cNvSpPr>
            <a:spLocks noGrp="1"/>
          </p:cNvSpPr>
          <p:nvPr>
            <p:ph type="ftr" sz="quarter" idx="3"/>
          </p:nvPr>
        </p:nvSpPr>
        <p:spPr>
          <a:xfrm>
            <a:off x="4038600" y="6356355"/>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1535452428"/>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523550"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36233"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203585"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46587" y="77015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479844" y="283383"/>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439315"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34654" y="4228500"/>
            <a:ext cx="1130239" cy="113023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34652" y="4429124"/>
            <a:ext cx="2798256" cy="27982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23551" y="5404455"/>
            <a:ext cx="1351188" cy="13511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374762" y="5533920"/>
            <a:ext cx="1894088" cy="18940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972588" y="5808599"/>
            <a:ext cx="1894088" cy="18940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334452" y="3733967"/>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080662" y="4306415"/>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630608" y="3754017"/>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4488036" y="3536977"/>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242616"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488040" y="156751"/>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6537940" y="2697475"/>
            <a:ext cx="5116539" cy="1323439"/>
          </a:xfrm>
          <a:prstGeom prst="rect">
            <a:avLst/>
          </a:prstGeom>
        </p:spPr>
        <p:txBody>
          <a:bodyPr wrap="square">
            <a:spAutoFit/>
          </a:bodyPr>
          <a:lstStyle/>
          <a:p>
            <a:r>
              <a:rPr lang="en-US" altLang="zh-CN" sz="4400" b="1" kern="100" dirty="0" smtClean="0">
                <a:solidFill>
                  <a:srgbClr val="CF5F55"/>
                </a:solidFill>
                <a:latin typeface="微软雅黑" panose="020B0503020204020204" pitchFamily="34" charset="-122"/>
                <a:ea typeface="微软雅黑" panose="020B0503020204020204" pitchFamily="34" charset="-122"/>
                <a:cs typeface="Times New Roman" panose="02020603050405020304" pitchFamily="18" charset="0"/>
              </a:rPr>
              <a:t>After Effects</a:t>
            </a:r>
          </a:p>
          <a:p>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影视</a:t>
            </a:r>
            <a:r>
              <a:rPr lang="zh-CN" altLang="en-US" sz="3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后期特效实战教程</a:t>
            </a:r>
            <a:endParaRPr lang="zh-CN" altLang="zh-CN" sz="3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25" name="直接连接符 24"/>
          <p:cNvCxnSpPr/>
          <p:nvPr/>
        </p:nvCxnSpPr>
        <p:spPr>
          <a:xfrm>
            <a:off x="6619828" y="4054567"/>
            <a:ext cx="4654107"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6934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935267" y="1121315"/>
            <a:ext cx="8503346" cy="874407"/>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3.</a:t>
            </a:r>
            <a:r>
              <a:rPr lang="zh-CN" altLang="en-US" dirty="0">
                <a:solidFill>
                  <a:schemeClr val="tx2">
                    <a:lumMod val="50000"/>
                  </a:schemeClr>
                </a:solidFill>
                <a:latin typeface="微软雅黑" panose="020B0503020204020204" pitchFamily="34" charset="-122"/>
                <a:ea typeface="微软雅黑" panose="020B0503020204020204" pitchFamily="34" charset="-122"/>
              </a:rPr>
              <a:t>此时，可以看到预览区已自动切换至素材图层预览窗口，且在画面中添加了一个“跟踪点</a:t>
            </a:r>
            <a:r>
              <a:rPr lang="en-US" altLang="zh-CN" dirty="0">
                <a:solidFill>
                  <a:schemeClr val="tx2">
                    <a:lumMod val="50000"/>
                  </a:schemeClr>
                </a:solidFill>
                <a:latin typeface="微软雅黑" panose="020B0503020204020204" pitchFamily="34" charset="-122"/>
                <a:ea typeface="微软雅黑" panose="020B0503020204020204" pitchFamily="34" charset="-122"/>
              </a:rPr>
              <a:t>1”</a:t>
            </a:r>
            <a:r>
              <a:rPr lang="zh-CN" altLang="en-US" dirty="0">
                <a:solidFill>
                  <a:schemeClr val="tx2">
                    <a:lumMod val="50000"/>
                  </a:schemeClr>
                </a:solidFill>
                <a:latin typeface="微软雅黑" panose="020B0503020204020204" pitchFamily="34" charset="-122"/>
                <a:ea typeface="微软雅黑" panose="020B0503020204020204" pitchFamily="34" charset="-122"/>
              </a:rPr>
              <a:t>。如图（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7-5</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7</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跟踪技术</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9122" y="2211990"/>
            <a:ext cx="6411980" cy="3568468"/>
          </a:xfrm>
          <a:prstGeom prst="rect">
            <a:avLst/>
          </a:prstGeom>
        </p:spPr>
      </p:pic>
      <p:sp>
        <p:nvSpPr>
          <p:cNvPr id="21" name="矩形 20"/>
          <p:cNvSpPr/>
          <p:nvPr/>
        </p:nvSpPr>
        <p:spPr>
          <a:xfrm>
            <a:off x="5329681" y="5996726"/>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7</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-5</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6581835"/>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935267" y="1121315"/>
            <a:ext cx="8503346" cy="4893647"/>
          </a:xfrm>
          <a:prstGeom prst="rect">
            <a:avLst/>
          </a:prstGeom>
        </p:spPr>
        <p:txBody>
          <a:bodyPr wrap="square">
            <a:spAutoFit/>
          </a:bodyPr>
          <a:lstStyle/>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小提示：跟踪点包含三个部分，“附加点”、“特性区域”和“搜索区域”。</a:t>
            </a:r>
          </a:p>
          <a:p>
            <a:pPr>
              <a:lnSpc>
                <a:spcPct val="150000"/>
              </a:lnSpc>
            </a:pPr>
            <a:endParaRPr lang="en-US" altLang="zh-CN" sz="1600" dirty="0" smtClean="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“附加点”</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是中央“</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形状的点，附加点指定目标的附加位置（图层或效果控制点），以便与跟踪图层中的运动特性进行同步。</a:t>
            </a:r>
          </a:p>
          <a:p>
            <a:pPr>
              <a:lnSpc>
                <a:spcPct val="150000"/>
              </a:lnSpc>
            </a:pPr>
            <a:endParaRPr lang="en-US" altLang="zh-CN" sz="1600" dirty="0" smtClean="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“特性区域”</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是内部矩形范围区，特性区域定义图层中要跟踪的元素。特性区域应当围绕一个与众不同的可视元素，最好是现实世界中的一个对象。不管光照、背景和角度如何变化，</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在整个跟踪持续期间都必须能够清晰地识别被跟踪对象的特性。</a:t>
            </a:r>
          </a:p>
          <a:p>
            <a:pPr>
              <a:lnSpc>
                <a:spcPct val="150000"/>
              </a:lnSpc>
            </a:pPr>
            <a:endParaRPr lang="en-US" altLang="zh-CN" sz="1600" dirty="0" smtClean="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“搜索区域”</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是外部矩形范围区，搜索区域定义 </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为查找跟踪特性而要搜索的区域。被跟踪特性只需要在搜索区域内与众不同，不需要在整个帧内与众不同。将搜索限制到较小的搜索区域可以节省搜索时间并使搜索过程更为轻松，但存在的风险是所跟踪的特性可能完全不在帧之间的搜索区域内。</a:t>
            </a:r>
            <a:endParaRPr lang="en-US" altLang="zh-CN" sz="1600"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7</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跟踪技术</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73352591"/>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935267" y="856021"/>
            <a:ext cx="8503346" cy="1569660"/>
          </a:xfrm>
          <a:prstGeom prst="rect">
            <a:avLst/>
          </a:prstGeom>
        </p:spPr>
        <p:txBody>
          <a:bodyPr wrap="square">
            <a:spAutoFit/>
          </a:bodyPr>
          <a:lstStyle/>
          <a:p>
            <a:pPr>
              <a:lnSpc>
                <a:spcPct val="150000"/>
              </a:lnSpc>
            </a:pPr>
            <a:r>
              <a:rPr lang="en-US" altLang="zh-CN" sz="1600" dirty="0">
                <a:solidFill>
                  <a:schemeClr val="tx2">
                    <a:lumMod val="50000"/>
                  </a:schemeClr>
                </a:solidFill>
                <a:latin typeface="微软雅黑" panose="020B0503020204020204" pitchFamily="34" charset="-122"/>
                <a:ea typeface="微软雅黑" panose="020B0503020204020204" pitchFamily="34" charset="-122"/>
              </a:rPr>
              <a:t>4.</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在这个例子中，由于采用的是手持设备拍摄，因此画面晃动十分明显，为了使画面整体尽量稳定，在跟踪时我们需要跟踪画面中固定不动的物体进行跟踪。因此我们选择画面左侧的路标作为跟踪目标，将跟踪点移动至路标处，并调整跟踪点大小，将路标包括在内。（如图</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7-6</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sz="1600"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7</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跟踪技术</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3542" y="2425681"/>
            <a:ext cx="6411980" cy="3568467"/>
          </a:xfrm>
          <a:prstGeom prst="rect">
            <a:avLst/>
          </a:prstGeom>
        </p:spPr>
      </p:pic>
      <p:sp>
        <p:nvSpPr>
          <p:cNvPr id="21" name="矩形 20"/>
          <p:cNvSpPr/>
          <p:nvPr/>
        </p:nvSpPr>
        <p:spPr>
          <a:xfrm>
            <a:off x="5551436" y="6024226"/>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7</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-6</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34886767"/>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981515" y="1413468"/>
            <a:ext cx="8503346" cy="458908"/>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5.</a:t>
            </a:r>
            <a:r>
              <a:rPr lang="zh-CN" altLang="en-US" dirty="0">
                <a:solidFill>
                  <a:schemeClr val="tx2">
                    <a:lumMod val="50000"/>
                  </a:schemeClr>
                </a:solidFill>
                <a:latin typeface="微软雅黑" panose="020B0503020204020204" pitchFamily="34" charset="-122"/>
                <a:ea typeface="微软雅黑" panose="020B0503020204020204" pitchFamily="34" charset="-122"/>
              </a:rPr>
              <a:t>调整好跟踪点后，点击跟踪器面板中的“向前分析”按钮。（如图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7-7</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7</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跟踪技术</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47778" y="2026022"/>
            <a:ext cx="3108365" cy="3844557"/>
          </a:xfrm>
          <a:prstGeom prst="rect">
            <a:avLst/>
          </a:prstGeom>
        </p:spPr>
      </p:pic>
      <p:sp>
        <p:nvSpPr>
          <p:cNvPr id="21" name="矩形 20"/>
          <p:cNvSpPr/>
          <p:nvPr/>
        </p:nvSpPr>
        <p:spPr>
          <a:xfrm>
            <a:off x="5551436" y="6024226"/>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7</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-7</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06629844"/>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981515" y="1413468"/>
            <a:ext cx="8503346" cy="458908"/>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6.</a:t>
            </a:r>
            <a:r>
              <a:rPr lang="zh-CN" altLang="en-US" dirty="0">
                <a:solidFill>
                  <a:schemeClr val="tx2">
                    <a:lumMod val="50000"/>
                  </a:schemeClr>
                </a:solidFill>
                <a:latin typeface="微软雅黑" panose="020B0503020204020204" pitchFamily="34" charset="-122"/>
                <a:ea typeface="微软雅黑" panose="020B0503020204020204" pitchFamily="34" charset="-122"/>
              </a:rPr>
              <a:t>此时，软件将开始自动分析图像，我们稍作等待。（如图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7-8</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7</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跟踪技术</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5183" y="2161615"/>
            <a:ext cx="6589764" cy="3573372"/>
          </a:xfrm>
          <a:prstGeom prst="rect">
            <a:avLst/>
          </a:prstGeom>
        </p:spPr>
      </p:pic>
      <p:sp>
        <p:nvSpPr>
          <p:cNvPr id="21" name="矩形 20"/>
          <p:cNvSpPr/>
          <p:nvPr/>
        </p:nvSpPr>
        <p:spPr>
          <a:xfrm>
            <a:off x="5551436" y="6024226"/>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7</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-8</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55990632"/>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981515" y="1413468"/>
            <a:ext cx="8503346" cy="458908"/>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7.</a:t>
            </a:r>
            <a:r>
              <a:rPr lang="zh-CN" altLang="en-US" dirty="0">
                <a:solidFill>
                  <a:schemeClr val="tx2">
                    <a:lumMod val="50000"/>
                  </a:schemeClr>
                </a:solidFill>
                <a:latin typeface="微软雅黑" panose="020B0503020204020204" pitchFamily="34" charset="-122"/>
                <a:ea typeface="微软雅黑" panose="020B0503020204020204" pitchFamily="34" charset="-122"/>
              </a:rPr>
              <a:t>当分析完成后，点击跟踪器面板中的“应用”按钮。（如图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7-9</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7</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跟踪技术</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11208" y="2161615"/>
            <a:ext cx="2873690" cy="3573372"/>
          </a:xfrm>
          <a:prstGeom prst="rect">
            <a:avLst/>
          </a:prstGeom>
        </p:spPr>
      </p:pic>
      <p:sp>
        <p:nvSpPr>
          <p:cNvPr id="21" name="矩形 20"/>
          <p:cNvSpPr/>
          <p:nvPr/>
        </p:nvSpPr>
        <p:spPr>
          <a:xfrm>
            <a:off x="5551436" y="6024226"/>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7</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-9</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57166456"/>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981515" y="1413468"/>
            <a:ext cx="8503346" cy="874407"/>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8.</a:t>
            </a:r>
            <a:r>
              <a:rPr lang="zh-CN" altLang="en-US" dirty="0">
                <a:solidFill>
                  <a:schemeClr val="tx2">
                    <a:lumMod val="50000"/>
                  </a:schemeClr>
                </a:solidFill>
                <a:latin typeface="微软雅黑" panose="020B0503020204020204" pitchFamily="34" charset="-122"/>
                <a:ea typeface="微软雅黑" panose="020B0503020204020204" pitchFamily="34" charset="-122"/>
              </a:rPr>
              <a:t>在弹出的对话框中点击确定，将跟踪信息应用于图像，稳定运动就完成了。（如图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7-10</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7</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跟踪技术</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5447" y="2896914"/>
            <a:ext cx="8726495" cy="2112486"/>
          </a:xfrm>
          <a:prstGeom prst="rect">
            <a:avLst/>
          </a:prstGeom>
        </p:spPr>
      </p:pic>
      <p:sp>
        <p:nvSpPr>
          <p:cNvPr id="21" name="矩形 20"/>
          <p:cNvSpPr/>
          <p:nvPr/>
        </p:nvSpPr>
        <p:spPr>
          <a:xfrm>
            <a:off x="5551436" y="6024226"/>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7</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-10</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87720167"/>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814362" y="1753494"/>
            <a:ext cx="8503346" cy="3462486"/>
          </a:xfrm>
          <a:prstGeom prst="rect">
            <a:avLst/>
          </a:prstGeom>
        </p:spPr>
        <p:txBody>
          <a:bodyPr wrap="square">
            <a:spAutoFit/>
          </a:bodyPr>
          <a:lstStyle/>
          <a:p>
            <a:pPr algn="ctr">
              <a:lnSpc>
                <a:spcPct val="150000"/>
              </a:lnSpc>
            </a:pPr>
            <a:r>
              <a:rPr lang="zh-CN" altLang="en-US" sz="2000" b="1" dirty="0">
                <a:solidFill>
                  <a:schemeClr val="tx2">
                    <a:lumMod val="50000"/>
                  </a:schemeClr>
                </a:solidFill>
                <a:latin typeface="微软雅黑" panose="020B0503020204020204" pitchFamily="34" charset="-122"/>
                <a:ea typeface="微软雅黑" panose="020B0503020204020204" pitchFamily="34" charset="-122"/>
              </a:rPr>
              <a:t>跟踪</a:t>
            </a:r>
            <a:r>
              <a:rPr lang="zh-CN" altLang="en-US" sz="2000" b="1" dirty="0" smtClean="0">
                <a:solidFill>
                  <a:schemeClr val="tx2">
                    <a:lumMod val="50000"/>
                  </a:schemeClr>
                </a:solidFill>
                <a:latin typeface="微软雅黑" panose="020B0503020204020204" pitchFamily="34" charset="-122"/>
                <a:ea typeface="微软雅黑" panose="020B0503020204020204" pitchFamily="34" charset="-122"/>
              </a:rPr>
              <a:t>运动</a:t>
            </a:r>
            <a:endParaRPr lang="en-US" altLang="zh-CN" sz="2000" b="1" dirty="0" smtClean="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       </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 </a:t>
            </a:r>
            <a:r>
              <a:rPr lang="zh-CN" altLang="en-US" dirty="0">
                <a:solidFill>
                  <a:schemeClr val="tx2">
                    <a:lumMod val="50000"/>
                  </a:schemeClr>
                </a:solidFill>
                <a:latin typeface="微软雅黑" panose="020B0503020204020204" pitchFamily="34" charset="-122"/>
                <a:ea typeface="微软雅黑" panose="020B0503020204020204" pitchFamily="34" charset="-122"/>
              </a:rPr>
              <a:t>通过将来自某个帧中的选定区域的图像数据与每个后续帧中的图像数据进行匹配来跟踪运动。通过运动跟踪，我们可以跟踪对象的运动，然后将该运动的跟踪数据应用于另一个对象（例如另一个图层或效果控制点），这样就可以实现两个对象同步跟随运动的效果</a:t>
            </a: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a:t>
            </a:r>
            <a:endParaRPr lang="en-US" altLang="zh-CN" dirty="0" smtClean="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       跟踪</a:t>
            </a:r>
            <a:r>
              <a:rPr lang="zh-CN" altLang="en-US" dirty="0">
                <a:solidFill>
                  <a:schemeClr val="tx2">
                    <a:lumMod val="50000"/>
                  </a:schemeClr>
                </a:solidFill>
                <a:latin typeface="微软雅黑" panose="020B0503020204020204" pitchFamily="34" charset="-122"/>
                <a:ea typeface="微软雅黑" panose="020B0503020204020204" pitchFamily="34" charset="-122"/>
              </a:rPr>
              <a:t>运动的方法与稳定运动大致相同，只不过一般情况下往往会将跟踪信息应用于其它图层，因此，在进行跟踪运动时一般需要准备两个或两个以上的图层，一个作为跟踪对象图层，其余作为应用跟踪信息的图层。</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7</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跟踪技术</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06975904"/>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981515" y="1413468"/>
            <a:ext cx="8503346" cy="1289905"/>
          </a:xfrm>
          <a:prstGeom prst="rect">
            <a:avLst/>
          </a:prstGeom>
        </p:spPr>
        <p:txBody>
          <a:bodyPr wrap="square">
            <a:spAutoFit/>
          </a:bodyPr>
          <a:lstStyle/>
          <a:p>
            <a:pPr>
              <a:lnSpc>
                <a:spcPct val="150000"/>
              </a:lnSpc>
            </a:pP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跟踪运动的具体</a:t>
            </a:r>
            <a:r>
              <a:rPr lang="zh-CN" altLang="en-US" dirty="0">
                <a:solidFill>
                  <a:schemeClr val="tx2">
                    <a:lumMod val="50000"/>
                  </a:schemeClr>
                </a:solidFill>
                <a:latin typeface="微软雅黑" panose="020B0503020204020204" pitchFamily="34" charset="-122"/>
                <a:ea typeface="微软雅黑" panose="020B0503020204020204" pitchFamily="34" charset="-122"/>
              </a:rPr>
              <a:t>方法如下：</a:t>
            </a:r>
          </a:p>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1. </a:t>
            </a:r>
            <a:r>
              <a:rPr lang="zh-CN" altLang="en-US" dirty="0">
                <a:solidFill>
                  <a:schemeClr val="tx2">
                    <a:lumMod val="50000"/>
                  </a:schemeClr>
                </a:solidFill>
                <a:latin typeface="微软雅黑" panose="020B0503020204020204" pitchFamily="34" charset="-122"/>
                <a:ea typeface="微软雅黑" panose="020B0503020204020204" pitchFamily="34" charset="-122"/>
              </a:rPr>
              <a:t>选中需要跟踪运动的图层，点击跟踪器面板中的“跟踪运动”按钮动。（如图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7-11</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7</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跟踪技术</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9940" y="3067721"/>
            <a:ext cx="8726495" cy="1770871"/>
          </a:xfrm>
          <a:prstGeom prst="rect">
            <a:avLst/>
          </a:prstGeom>
        </p:spPr>
      </p:pic>
      <p:sp>
        <p:nvSpPr>
          <p:cNvPr id="21" name="矩形 20"/>
          <p:cNvSpPr/>
          <p:nvPr/>
        </p:nvSpPr>
        <p:spPr>
          <a:xfrm>
            <a:off x="5551436" y="6024226"/>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7</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-11</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35735061"/>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048858" y="1038405"/>
            <a:ext cx="8503346" cy="874407"/>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2. </a:t>
            </a:r>
            <a:r>
              <a:rPr lang="zh-CN" altLang="en-US" dirty="0">
                <a:solidFill>
                  <a:schemeClr val="tx2">
                    <a:lumMod val="50000"/>
                  </a:schemeClr>
                </a:solidFill>
                <a:latin typeface="微软雅黑" panose="020B0503020204020204" pitchFamily="34" charset="-122"/>
                <a:ea typeface="微软雅黑" panose="020B0503020204020204" pitchFamily="34" charset="-122"/>
              </a:rPr>
              <a:t>此时，可以看到预览区已自动切换至素材图层预览窗口，且在画面中添加了一个“跟踪点</a:t>
            </a:r>
            <a:r>
              <a:rPr lang="en-US" altLang="zh-CN" dirty="0">
                <a:solidFill>
                  <a:schemeClr val="tx2">
                    <a:lumMod val="50000"/>
                  </a:schemeClr>
                </a:solidFill>
                <a:latin typeface="微软雅黑" panose="020B0503020204020204" pitchFamily="34" charset="-122"/>
                <a:ea typeface="微软雅黑" panose="020B0503020204020204" pitchFamily="34" charset="-122"/>
              </a:rPr>
              <a:t>1”</a:t>
            </a:r>
            <a:r>
              <a:rPr lang="zh-CN" altLang="en-US" dirty="0">
                <a:solidFill>
                  <a:schemeClr val="tx2">
                    <a:lumMod val="50000"/>
                  </a:schemeClr>
                </a:solidFill>
                <a:latin typeface="微软雅黑" panose="020B0503020204020204" pitchFamily="34" charset="-122"/>
                <a:ea typeface="微软雅黑" panose="020B0503020204020204" pitchFamily="34" charset="-122"/>
              </a:rPr>
              <a:t>。（如图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7-12</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7</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跟踪技术</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9122" y="2177762"/>
            <a:ext cx="6268566" cy="3846464"/>
          </a:xfrm>
          <a:prstGeom prst="rect">
            <a:avLst/>
          </a:prstGeom>
        </p:spPr>
      </p:pic>
      <p:sp>
        <p:nvSpPr>
          <p:cNvPr id="21" name="矩形 20"/>
          <p:cNvSpPr/>
          <p:nvPr/>
        </p:nvSpPr>
        <p:spPr>
          <a:xfrm>
            <a:off x="5551436" y="6024226"/>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7</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-12</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46486704"/>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1747378" y="1036444"/>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524100" y="433786"/>
            <a:ext cx="4690556" cy="523220"/>
          </a:xfrm>
          <a:prstGeom prst="rect">
            <a:avLst/>
          </a:prstGeom>
        </p:spPr>
        <p:txBody>
          <a:bodyPr wrap="square">
            <a:spAutoFit/>
          </a:bodyPr>
          <a:lstStyle/>
          <a:p>
            <a:pPr algn="ctr"/>
            <a:r>
              <a:rPr lang="zh-CN" altLang="en-US" sz="2800" b="1" dirty="0" smtClean="0">
                <a:solidFill>
                  <a:srgbClr val="CF5F55"/>
                </a:solidFill>
                <a:latin typeface="微软雅黑" panose="020B0503020204020204" pitchFamily="34" charset="-122"/>
                <a:ea typeface="微软雅黑" panose="020B0503020204020204" pitchFamily="34" charset="-122"/>
              </a:rPr>
              <a:t>目录</a:t>
            </a:r>
            <a:endParaRPr lang="zh-CN" altLang="en-US" sz="2800" b="1" dirty="0">
              <a:solidFill>
                <a:srgbClr val="CF5F55"/>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490115" y="1343012"/>
            <a:ext cx="4176215" cy="4480842"/>
          </a:xfrm>
          <a:prstGeom prst="rect">
            <a:avLst/>
          </a:prstGeom>
          <a:noFill/>
        </p:spPr>
        <p:txBody>
          <a:bodyPr wrap="square" rtlCol="0">
            <a:spAutoFit/>
          </a:bodyPr>
          <a:lstStyle/>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1</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a:t>
            </a:r>
            <a:r>
              <a:rPr lang="en-US" altLang="zh-CN" sz="1600" dirty="0" smtClean="0">
                <a:solidFill>
                  <a:schemeClr val="tx2">
                    <a:lumMod val="50000"/>
                  </a:schemeClr>
                </a:solidFill>
                <a:latin typeface="微软雅黑" panose="020B0503020204020204" pitchFamily="34" charset="-122"/>
                <a:ea typeface="微软雅黑" panose="020B0503020204020204" pitchFamily="34" charset="-122"/>
              </a:rPr>
              <a:t>After </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Effects</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基础</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知识</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2</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章     图层</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3</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关键</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帧</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动画</a:t>
            </a:r>
          </a:p>
          <a:p>
            <a:pPr>
              <a:lnSpc>
                <a:spcPct val="150000"/>
              </a:lnSpc>
            </a:pP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4</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文字</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动画</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5</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遮</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罩</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6</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抠</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像技术</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7</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跟踪</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技术</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8</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调色</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	</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9</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光</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效插件</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Optical Flares</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10</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粒子</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插件</a:t>
            </a:r>
            <a:r>
              <a:rPr lang="en-US" altLang="zh-CN" sz="1600" dirty="0" err="1">
                <a:solidFill>
                  <a:schemeClr val="tx2">
                    <a:lumMod val="50000"/>
                  </a:schemeClr>
                </a:solidFill>
                <a:latin typeface="微软雅黑" panose="020B0503020204020204" pitchFamily="34" charset="-122"/>
                <a:ea typeface="微软雅黑" panose="020B0503020204020204" pitchFamily="34" charset="-122"/>
              </a:rPr>
              <a:t>Trapcode</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 Particular</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11</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三维</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插件</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Element 3D</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12</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渲染输出</a:t>
            </a:r>
          </a:p>
        </p:txBody>
      </p:sp>
      <p:sp>
        <p:nvSpPr>
          <p:cNvPr id="58" name="椭圆 57"/>
          <p:cNvSpPr>
            <a:spLocks noChangeAspect="1"/>
          </p:cNvSpPr>
          <p:nvPr/>
        </p:nvSpPr>
        <p:spPr>
          <a:xfrm>
            <a:off x="3541720" y="2273818"/>
            <a:ext cx="446815" cy="4468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59" name="椭圆 58"/>
          <p:cNvSpPr>
            <a:spLocks noChangeAspect="1"/>
          </p:cNvSpPr>
          <p:nvPr/>
        </p:nvSpPr>
        <p:spPr>
          <a:xfrm>
            <a:off x="3528717" y="1520436"/>
            <a:ext cx="446815" cy="4468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60" name="椭圆 59"/>
          <p:cNvSpPr>
            <a:spLocks noChangeAspect="1"/>
          </p:cNvSpPr>
          <p:nvPr/>
        </p:nvSpPr>
        <p:spPr>
          <a:xfrm>
            <a:off x="3543940" y="3027200"/>
            <a:ext cx="446815" cy="4468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61" name="椭圆 60"/>
          <p:cNvSpPr>
            <a:spLocks noChangeAspect="1"/>
          </p:cNvSpPr>
          <p:nvPr/>
        </p:nvSpPr>
        <p:spPr>
          <a:xfrm>
            <a:off x="3528716" y="3780582"/>
            <a:ext cx="446815" cy="4468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62" name="椭圆 61"/>
          <p:cNvSpPr>
            <a:spLocks noChangeAspect="1"/>
          </p:cNvSpPr>
          <p:nvPr/>
        </p:nvSpPr>
        <p:spPr>
          <a:xfrm>
            <a:off x="3541720" y="4535934"/>
            <a:ext cx="446815" cy="4468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63" name="椭圆 62"/>
          <p:cNvSpPr>
            <a:spLocks noChangeAspect="1"/>
          </p:cNvSpPr>
          <p:nvPr/>
        </p:nvSpPr>
        <p:spPr>
          <a:xfrm>
            <a:off x="3541720" y="5287346"/>
            <a:ext cx="446815" cy="4468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Tree>
    <p:extLst>
      <p:ext uri="{BB962C8B-B14F-4D97-AF65-F5344CB8AC3E}">
        <p14:creationId xmlns:p14="http://schemas.microsoft.com/office/powerpoint/2010/main" val="671050767"/>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048858" y="1038405"/>
            <a:ext cx="8503346" cy="874407"/>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3.</a:t>
            </a:r>
            <a:r>
              <a:rPr lang="zh-CN" altLang="en-US" dirty="0">
                <a:solidFill>
                  <a:schemeClr val="tx2">
                    <a:lumMod val="50000"/>
                  </a:schemeClr>
                </a:solidFill>
                <a:latin typeface="微软雅黑" panose="020B0503020204020204" pitchFamily="34" charset="-122"/>
                <a:ea typeface="微软雅黑" panose="020B0503020204020204" pitchFamily="34" charset="-122"/>
              </a:rPr>
              <a:t>这个例子中，我们需要跟踪的对象是飞机，因此，将跟踪点移动至飞机处，调整跟踪点的大小，将飞机置于跟踪点范围内。（如图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7-13</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7</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跟踪技术</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9122" y="2177762"/>
            <a:ext cx="6268566" cy="3846463"/>
          </a:xfrm>
          <a:prstGeom prst="rect">
            <a:avLst/>
          </a:prstGeom>
        </p:spPr>
      </p:pic>
      <p:sp>
        <p:nvSpPr>
          <p:cNvPr id="21" name="矩形 20"/>
          <p:cNvSpPr/>
          <p:nvPr/>
        </p:nvSpPr>
        <p:spPr>
          <a:xfrm>
            <a:off x="5551436" y="6024226"/>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7</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-13</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64458706"/>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048858" y="1038405"/>
            <a:ext cx="8503346" cy="458908"/>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4. </a:t>
            </a:r>
            <a:r>
              <a:rPr lang="zh-CN" altLang="en-US" dirty="0">
                <a:solidFill>
                  <a:schemeClr val="tx2">
                    <a:lumMod val="50000"/>
                  </a:schemeClr>
                </a:solidFill>
                <a:latin typeface="微软雅黑" panose="020B0503020204020204" pitchFamily="34" charset="-122"/>
                <a:ea typeface="微软雅黑" panose="020B0503020204020204" pitchFamily="34" charset="-122"/>
              </a:rPr>
              <a:t>调整好跟踪点后，点击跟踪器面板中的“向前分析”按钮。（如图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7-14</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7</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跟踪技术</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36750" y="1794496"/>
            <a:ext cx="3401531" cy="4229730"/>
          </a:xfrm>
          <a:prstGeom prst="rect">
            <a:avLst/>
          </a:prstGeom>
        </p:spPr>
      </p:pic>
      <p:sp>
        <p:nvSpPr>
          <p:cNvPr id="21" name="矩形 20"/>
          <p:cNvSpPr/>
          <p:nvPr/>
        </p:nvSpPr>
        <p:spPr>
          <a:xfrm>
            <a:off x="5551436" y="6024226"/>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7</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-14</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61017434"/>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048858" y="1038405"/>
            <a:ext cx="8503346" cy="874407"/>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5.</a:t>
            </a:r>
            <a:r>
              <a:rPr lang="zh-CN" altLang="en-US" dirty="0">
                <a:solidFill>
                  <a:schemeClr val="tx2">
                    <a:lumMod val="50000"/>
                  </a:schemeClr>
                </a:solidFill>
                <a:latin typeface="微软雅黑" panose="020B0503020204020204" pitchFamily="34" charset="-122"/>
                <a:ea typeface="微软雅黑" panose="020B0503020204020204" pitchFamily="34" charset="-122"/>
              </a:rPr>
              <a:t>稍等片刻，待分析完成后，点击跟踪器面板中的“编辑目标”按钮。（如图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7-15</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7</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跟踪技术</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36750" y="1794496"/>
            <a:ext cx="3401531" cy="4229729"/>
          </a:xfrm>
          <a:prstGeom prst="rect">
            <a:avLst/>
          </a:prstGeom>
        </p:spPr>
      </p:pic>
      <p:sp>
        <p:nvSpPr>
          <p:cNvPr id="21" name="矩形 20"/>
          <p:cNvSpPr/>
          <p:nvPr/>
        </p:nvSpPr>
        <p:spPr>
          <a:xfrm>
            <a:off x="5551436" y="6024226"/>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7</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-15</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44606686"/>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048858" y="1038405"/>
            <a:ext cx="8503346" cy="874407"/>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6.</a:t>
            </a:r>
            <a:r>
              <a:rPr lang="zh-CN" altLang="en-US" dirty="0">
                <a:solidFill>
                  <a:schemeClr val="tx2">
                    <a:lumMod val="50000"/>
                  </a:schemeClr>
                </a:solidFill>
                <a:latin typeface="微软雅黑" panose="020B0503020204020204" pitchFamily="34" charset="-122"/>
                <a:ea typeface="微软雅黑" panose="020B0503020204020204" pitchFamily="34" charset="-122"/>
              </a:rPr>
              <a:t>在弹出的对话框中，选择需要应用跟踪信息的图层，这里我们选择“轰炸机”文字图层，然后点击“确定”。（如图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7-16</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7</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跟踪技术</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6993" y="2797404"/>
            <a:ext cx="9303404" cy="2342229"/>
          </a:xfrm>
          <a:prstGeom prst="rect">
            <a:avLst/>
          </a:prstGeom>
        </p:spPr>
      </p:pic>
      <p:sp>
        <p:nvSpPr>
          <p:cNvPr id="21" name="矩形 20"/>
          <p:cNvSpPr/>
          <p:nvPr/>
        </p:nvSpPr>
        <p:spPr>
          <a:xfrm>
            <a:off x="5551436" y="6024226"/>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7</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-16</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6236269"/>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048858" y="1038405"/>
            <a:ext cx="8503346" cy="458908"/>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7.</a:t>
            </a:r>
            <a:r>
              <a:rPr lang="zh-CN" altLang="en-US" dirty="0">
                <a:solidFill>
                  <a:schemeClr val="tx2">
                    <a:lumMod val="50000"/>
                  </a:schemeClr>
                </a:solidFill>
                <a:latin typeface="微软雅黑" panose="020B0503020204020204" pitchFamily="34" charset="-122"/>
                <a:ea typeface="微软雅黑" panose="020B0503020204020204" pitchFamily="34" charset="-122"/>
              </a:rPr>
              <a:t>接下来，回到跟踪器面板，点击“应用”按钮。（如图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7-17</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7</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跟踪技术</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3050" y="1757917"/>
            <a:ext cx="3254029" cy="4046316"/>
          </a:xfrm>
          <a:prstGeom prst="rect">
            <a:avLst/>
          </a:prstGeom>
        </p:spPr>
      </p:pic>
      <p:sp>
        <p:nvSpPr>
          <p:cNvPr id="21" name="矩形 20"/>
          <p:cNvSpPr/>
          <p:nvPr/>
        </p:nvSpPr>
        <p:spPr>
          <a:xfrm>
            <a:off x="5551436" y="6024226"/>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7</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-17</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45031684"/>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048858" y="1038405"/>
            <a:ext cx="8503346" cy="458908"/>
          </a:xfrm>
          <a:prstGeom prst="rect">
            <a:avLst/>
          </a:prstGeom>
        </p:spPr>
        <p:txBody>
          <a:bodyPr wrap="square">
            <a:spAutoFit/>
          </a:bodyPr>
          <a:lstStyle/>
          <a:p>
            <a:pPr>
              <a:lnSpc>
                <a:spcPct val="150000"/>
              </a:lnSpc>
            </a:pPr>
            <a:r>
              <a:rPr lang="en-US" altLang="zh-CN" dirty="0" smtClean="0">
                <a:solidFill>
                  <a:schemeClr val="tx2">
                    <a:lumMod val="50000"/>
                  </a:schemeClr>
                </a:solidFill>
                <a:latin typeface="微软雅黑" panose="020B0503020204020204" pitchFamily="34" charset="-122"/>
                <a:ea typeface="微软雅黑" panose="020B0503020204020204" pitchFamily="34" charset="-122"/>
              </a:rPr>
              <a:t>8</a:t>
            </a:r>
            <a:r>
              <a:rPr lang="en-US" altLang="zh-CN" dirty="0">
                <a:solidFill>
                  <a:schemeClr val="tx2">
                    <a:lumMod val="50000"/>
                  </a:schemeClr>
                </a:solidFill>
                <a:latin typeface="微软雅黑" panose="020B0503020204020204" pitchFamily="34" charset="-122"/>
                <a:ea typeface="微软雅黑" panose="020B0503020204020204" pitchFamily="34" charset="-122"/>
              </a:rPr>
              <a:t>.</a:t>
            </a:r>
            <a:r>
              <a:rPr lang="zh-CN" altLang="en-US" dirty="0">
                <a:solidFill>
                  <a:schemeClr val="tx2">
                    <a:lumMod val="50000"/>
                  </a:schemeClr>
                </a:solidFill>
                <a:latin typeface="微软雅黑" panose="020B0503020204020204" pitchFamily="34" charset="-122"/>
                <a:ea typeface="微软雅黑" panose="020B0503020204020204" pitchFamily="34" charset="-122"/>
              </a:rPr>
              <a:t>在弹出的对话框中点击“确定”。（如图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7-18</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7</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跟踪技术</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8567" y="2641238"/>
            <a:ext cx="8893623" cy="2239063"/>
          </a:xfrm>
          <a:prstGeom prst="rect">
            <a:avLst/>
          </a:prstGeom>
        </p:spPr>
      </p:pic>
      <p:sp>
        <p:nvSpPr>
          <p:cNvPr id="21" name="矩形 20"/>
          <p:cNvSpPr/>
          <p:nvPr/>
        </p:nvSpPr>
        <p:spPr>
          <a:xfrm>
            <a:off x="5551436" y="6024226"/>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7</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-18</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75790973"/>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048858" y="1038405"/>
            <a:ext cx="8503346" cy="874407"/>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9.</a:t>
            </a:r>
            <a:r>
              <a:rPr lang="zh-CN" altLang="en-US" dirty="0">
                <a:solidFill>
                  <a:schemeClr val="tx2">
                    <a:lumMod val="50000"/>
                  </a:schemeClr>
                </a:solidFill>
                <a:latin typeface="微软雅黑" panose="020B0503020204020204" pitchFamily="34" charset="-122"/>
                <a:ea typeface="微软雅黑" panose="020B0503020204020204" pitchFamily="34" charset="-122"/>
              </a:rPr>
              <a:t>至此，跟踪运动就完成了，播放视频可以看到“轰炸机”文字图层就跟随着飞机同步运动了。（如图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7-19</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7</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跟踪技术</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03657" y="2146788"/>
            <a:ext cx="2388713" cy="4373627"/>
          </a:xfrm>
          <a:prstGeom prst="rect">
            <a:avLst/>
          </a:prstGeom>
        </p:spPr>
      </p:pic>
      <p:sp>
        <p:nvSpPr>
          <p:cNvPr id="21" name="矩形 20"/>
          <p:cNvSpPr/>
          <p:nvPr/>
        </p:nvSpPr>
        <p:spPr>
          <a:xfrm>
            <a:off x="7612247" y="5846805"/>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7</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-19</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14696660"/>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flipH="1">
            <a:off x="5874559" y="-685186"/>
            <a:ext cx="6781080" cy="8387873"/>
            <a:chOff x="-1344978" y="-685187"/>
            <a:chExt cx="6781080" cy="8387873"/>
          </a:xfrm>
        </p:grpSpPr>
        <p:sp>
          <p:nvSpPr>
            <p:cNvPr id="2" name="椭圆 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74093" y="4429124"/>
              <a:ext cx="2798256" cy="27982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85195" y="5404454"/>
              <a:ext cx="1351188" cy="13511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666017" y="5533920"/>
              <a:ext cx="1894088" cy="18940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3517229" y="5808598"/>
              <a:ext cx="1894088" cy="18940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矩形 19"/>
          <p:cNvSpPr/>
          <p:nvPr/>
        </p:nvSpPr>
        <p:spPr>
          <a:xfrm>
            <a:off x="1742802" y="2512764"/>
            <a:ext cx="3920935" cy="1107996"/>
          </a:xfrm>
          <a:prstGeom prst="rect">
            <a:avLst/>
          </a:prstGeom>
          <a:solidFill>
            <a:schemeClr val="accent5"/>
          </a:solidFill>
        </p:spPr>
        <p:txBody>
          <a:bodyPr wrap="square">
            <a:spAutoFit/>
          </a:bodyPr>
          <a:lstStyle/>
          <a:p>
            <a:r>
              <a:rPr lang="en-US" altLang="zh-CN" sz="66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THANKS</a:t>
            </a:r>
            <a:endParaRPr lang="en-US" altLang="zh-CN" sz="66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307709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5046703" y="845724"/>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3886921" y="1013365"/>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258148" y="2729569"/>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7002996" y="1441623"/>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576876" y="473053"/>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372517" y="2863156"/>
            <a:ext cx="1130239" cy="113023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866883" y="3602564"/>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723471" y="4325230"/>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7153761" y="3943263"/>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9487154" y="4570167"/>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8765768" y="4805447"/>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9011193" y="1314991"/>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050406" y="2352147"/>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375587" y="3104117"/>
            <a:ext cx="446864" cy="4468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2136206" y="2457951"/>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569022" y="2863153"/>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958568" y="3534632"/>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7347622" y="1076999"/>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9614029" y="3517142"/>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8754995" y="307562"/>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8509575" y="1687036"/>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4763797" y="2096797"/>
            <a:ext cx="2664415" cy="26644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smtClean="0">
                <a:latin typeface="微软雅黑" panose="020B0503020204020204" pitchFamily="34" charset="-122"/>
                <a:ea typeface="微软雅黑" panose="020B0503020204020204" pitchFamily="34" charset="-122"/>
              </a:rPr>
              <a:t>第</a:t>
            </a:r>
            <a:r>
              <a:rPr lang="en-US" altLang="zh-CN" sz="4800" b="1" dirty="0">
                <a:latin typeface="微软雅黑" panose="020B0503020204020204" pitchFamily="34" charset="-122"/>
                <a:ea typeface="微软雅黑" panose="020B0503020204020204" pitchFamily="34" charset="-122"/>
              </a:rPr>
              <a:t>7</a:t>
            </a:r>
            <a:r>
              <a:rPr lang="zh-CN" altLang="en-US" sz="4800" b="1" dirty="0" smtClean="0">
                <a:latin typeface="微软雅黑" panose="020B0503020204020204" pitchFamily="34" charset="-122"/>
                <a:ea typeface="微软雅黑" panose="020B0503020204020204" pitchFamily="34" charset="-122"/>
              </a:rPr>
              <a:t>章</a:t>
            </a:r>
            <a:endParaRPr lang="zh-CN" altLang="en-US" sz="4800" b="1" dirty="0">
              <a:latin typeface="微软雅黑" panose="020B0503020204020204" pitchFamily="34" charset="-122"/>
              <a:ea typeface="微软雅黑" panose="020B0503020204020204" pitchFamily="34" charset="-122"/>
            </a:endParaRPr>
          </a:p>
        </p:txBody>
      </p:sp>
      <p:sp>
        <p:nvSpPr>
          <p:cNvPr id="24" name="矩形 23"/>
          <p:cNvSpPr/>
          <p:nvPr/>
        </p:nvSpPr>
        <p:spPr>
          <a:xfrm>
            <a:off x="3341229" y="4776970"/>
            <a:ext cx="5509551" cy="584775"/>
          </a:xfrm>
          <a:prstGeom prst="rect">
            <a:avLst/>
          </a:prstGeom>
        </p:spPr>
        <p:txBody>
          <a:bodyPr wrap="square">
            <a:spAutoFit/>
          </a:bodyPr>
          <a:lstStyle/>
          <a:p>
            <a:pPr algn="ct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跟踪技术</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5" name="椭圆 24"/>
          <p:cNvSpPr/>
          <p:nvPr/>
        </p:nvSpPr>
        <p:spPr>
          <a:xfrm>
            <a:off x="3713148" y="5537631"/>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77986047"/>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814362" y="1753494"/>
            <a:ext cx="8503346" cy="2677656"/>
          </a:xfrm>
          <a:prstGeom prst="rect">
            <a:avLst/>
          </a:prstGeom>
        </p:spPr>
        <p:txBody>
          <a:bodyPr wrap="square">
            <a:spAutoFit/>
          </a:bodyPr>
          <a:lstStyle/>
          <a:p>
            <a:pPr algn="ctr">
              <a:lnSpc>
                <a:spcPct val="150000"/>
              </a:lnSpc>
            </a:pPr>
            <a:r>
              <a:rPr lang="zh-CN" altLang="en-US" sz="2000" b="1" dirty="0">
                <a:solidFill>
                  <a:schemeClr val="tx2">
                    <a:lumMod val="50000"/>
                  </a:schemeClr>
                </a:solidFill>
                <a:latin typeface="微软雅黑" panose="020B0503020204020204" pitchFamily="34" charset="-122"/>
                <a:ea typeface="微软雅黑" panose="020B0503020204020204" pitchFamily="34" charset="-122"/>
              </a:rPr>
              <a:t>跟踪技术</a:t>
            </a:r>
            <a:r>
              <a:rPr lang="zh-CN" altLang="en-US" sz="2000" b="1" dirty="0" smtClean="0">
                <a:solidFill>
                  <a:schemeClr val="tx2">
                    <a:lumMod val="50000"/>
                  </a:schemeClr>
                </a:solidFill>
                <a:latin typeface="微软雅黑" panose="020B0503020204020204" pitchFamily="34" charset="-122"/>
                <a:ea typeface="微软雅黑" panose="020B0503020204020204" pitchFamily="34" charset="-122"/>
              </a:rPr>
              <a:t>简介</a:t>
            </a:r>
            <a:endParaRPr lang="en-US" altLang="zh-CN" sz="2000" b="1" dirty="0" smtClean="0">
              <a:solidFill>
                <a:schemeClr val="tx2">
                  <a:lumMod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2000" b="1" dirty="0" smtClean="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      跟踪</a:t>
            </a:r>
            <a:r>
              <a:rPr lang="zh-CN" altLang="en-US" dirty="0">
                <a:solidFill>
                  <a:schemeClr val="tx2">
                    <a:lumMod val="50000"/>
                  </a:schemeClr>
                </a:solidFill>
                <a:latin typeface="微软雅黑" panose="020B0503020204020204" pitchFamily="34" charset="-122"/>
                <a:ea typeface="微软雅黑" panose="020B0503020204020204" pitchFamily="34" charset="-122"/>
              </a:rPr>
              <a:t>技术主要指通过分析画面中的某些关键像素信息，来实现对这些像素信息变化的跟踪。在</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en-US" dirty="0">
                <a:solidFill>
                  <a:schemeClr val="tx2">
                    <a:lumMod val="50000"/>
                  </a:schemeClr>
                </a:solidFill>
                <a:latin typeface="微软雅黑" panose="020B0503020204020204" pitchFamily="34" charset="-122"/>
                <a:ea typeface="微软雅黑" panose="020B0503020204020204" pitchFamily="34" charset="-122"/>
              </a:rPr>
              <a:t>中，跟踪技术主要体现在三个方面：稳定运动、运动跟踪、变形稳定器和摄像机跟踪。软件通过智能分析画面中的关键像素，来计算出这些像素信息的变化数据，并将这些数据匹配至其他元素。</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7</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跟踪技术</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56593540"/>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846352" y="1042808"/>
            <a:ext cx="8503346" cy="1289905"/>
          </a:xfrm>
          <a:prstGeom prst="rect">
            <a:avLst/>
          </a:prstGeom>
        </p:spPr>
        <p:txBody>
          <a:bodyPr wrap="square">
            <a:spAutoFit/>
          </a:bodyPr>
          <a:lstStyle/>
          <a:p>
            <a:pPr>
              <a:lnSpc>
                <a:spcPct val="150000"/>
              </a:lnSpc>
            </a:pP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      比如</a:t>
            </a:r>
            <a:r>
              <a:rPr lang="zh-CN" altLang="en-US" dirty="0">
                <a:solidFill>
                  <a:schemeClr val="tx2">
                    <a:lumMod val="50000"/>
                  </a:schemeClr>
                </a:solidFill>
                <a:latin typeface="微软雅黑" panose="020B0503020204020204" pitchFamily="34" charset="-122"/>
                <a:ea typeface="微软雅黑" panose="020B0503020204020204" pitchFamily="34" charset="-122"/>
              </a:rPr>
              <a:t>在电影</a:t>
            </a:r>
            <a:r>
              <a:rPr lang="en-US" altLang="zh-CN" dirty="0">
                <a:solidFill>
                  <a:schemeClr val="tx2">
                    <a:lumMod val="50000"/>
                  </a:schemeClr>
                </a:solidFill>
                <a:latin typeface="微软雅黑" panose="020B0503020204020204" pitchFamily="34" charset="-122"/>
                <a:ea typeface="微软雅黑" panose="020B0503020204020204" pitchFamily="34" charset="-122"/>
              </a:rPr>
              <a:t>《</a:t>
            </a:r>
            <a:r>
              <a:rPr lang="zh-CN" altLang="en-US" dirty="0">
                <a:solidFill>
                  <a:schemeClr val="tx2">
                    <a:lumMod val="50000"/>
                  </a:schemeClr>
                </a:solidFill>
                <a:latin typeface="微软雅黑" panose="020B0503020204020204" pitchFamily="34" charset="-122"/>
                <a:ea typeface="微软雅黑" panose="020B0503020204020204" pitchFamily="34" charset="-122"/>
              </a:rPr>
              <a:t>哈利波特</a:t>
            </a:r>
            <a:r>
              <a:rPr lang="en-US" altLang="zh-CN" dirty="0">
                <a:solidFill>
                  <a:schemeClr val="tx2">
                    <a:lumMod val="50000"/>
                  </a:schemeClr>
                </a:solidFill>
                <a:latin typeface="微软雅黑" panose="020B0503020204020204" pitchFamily="34" charset="-122"/>
                <a:ea typeface="微软雅黑" panose="020B0503020204020204" pitchFamily="34" charset="-122"/>
              </a:rPr>
              <a:t>》</a:t>
            </a:r>
            <a:r>
              <a:rPr lang="zh-CN" altLang="en-US" dirty="0">
                <a:solidFill>
                  <a:schemeClr val="tx2">
                    <a:lumMod val="50000"/>
                  </a:schemeClr>
                </a:solidFill>
                <a:latin typeface="微软雅黑" panose="020B0503020204020204" pitchFamily="34" charset="-122"/>
                <a:ea typeface="微软雅黑" panose="020B0503020204020204" pitchFamily="34" charset="-122"/>
              </a:rPr>
              <a:t>中，主角哈利手中的魔杖会发光，这个“光”实际上就是通过跟踪魔杖的运动信息后，将电脑制作的“光”匹配到魔杖上的。（如图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7-1</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7</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跟踪技术</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5494721" y="5912265"/>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a:solidFill>
                  <a:schemeClr val="tx2">
                    <a:lumMod val="50000"/>
                  </a:schemeClr>
                </a:solidFill>
                <a:latin typeface="微软雅黑" panose="020B0503020204020204" pitchFamily="34" charset="-122"/>
                <a:ea typeface="微软雅黑" panose="020B0503020204020204" pitchFamily="34" charset="-122"/>
              </a:rPr>
              <a:t>7</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06158" y="2306059"/>
            <a:ext cx="5572836" cy="3483023"/>
          </a:xfrm>
          <a:prstGeom prst="rect">
            <a:avLst/>
          </a:prstGeom>
        </p:spPr>
      </p:pic>
    </p:spTree>
    <p:extLst>
      <p:ext uri="{BB962C8B-B14F-4D97-AF65-F5344CB8AC3E}">
        <p14:creationId xmlns:p14="http://schemas.microsoft.com/office/powerpoint/2010/main" val="1067832739"/>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58567" y="1302412"/>
            <a:ext cx="8503346" cy="874407"/>
          </a:xfrm>
          <a:prstGeom prst="rect">
            <a:avLst/>
          </a:prstGeom>
        </p:spPr>
        <p:txBody>
          <a:bodyPr wrap="square">
            <a:spAutoFit/>
          </a:bodyPr>
          <a:lstStyle/>
          <a:p>
            <a:pPr>
              <a:lnSpc>
                <a:spcPct val="150000"/>
              </a:lnSpc>
            </a:pPr>
            <a:r>
              <a:rPr lang="en-US" altLang="zh-CN" dirty="0" smtClean="0">
                <a:solidFill>
                  <a:schemeClr val="tx2">
                    <a:lumMod val="50000"/>
                  </a:schemeClr>
                </a:solidFill>
                <a:latin typeface="微软雅黑" panose="020B0503020204020204" pitchFamily="34" charset="-122"/>
                <a:ea typeface="微软雅黑" panose="020B0503020204020204" pitchFamily="34" charset="-122"/>
              </a:rPr>
              <a:t>       After </a:t>
            </a:r>
            <a:r>
              <a:rPr lang="en-US" altLang="zh-CN" dirty="0">
                <a:solidFill>
                  <a:schemeClr val="tx2">
                    <a:lumMod val="50000"/>
                  </a:schemeClr>
                </a:solidFill>
                <a:latin typeface="微软雅黑" panose="020B0503020204020204" pitchFamily="34" charset="-122"/>
                <a:ea typeface="微软雅黑" panose="020B0503020204020204" pitchFamily="34" charset="-122"/>
              </a:rPr>
              <a:t>Effects</a:t>
            </a:r>
            <a:r>
              <a:rPr lang="zh-CN" altLang="en-US" dirty="0">
                <a:solidFill>
                  <a:schemeClr val="tx2">
                    <a:lumMod val="50000"/>
                  </a:schemeClr>
                </a:solidFill>
                <a:latin typeface="微软雅黑" panose="020B0503020204020204" pitchFamily="34" charset="-122"/>
                <a:ea typeface="微软雅黑" panose="020B0503020204020204" pitchFamily="34" charset="-122"/>
              </a:rPr>
              <a:t>将跟踪相关的功能整合在了“跟踪器”面板中，可以在该面板找到常用的跟踪命令。（如图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7-2</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7</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跟踪技术</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21887" y="2276370"/>
            <a:ext cx="2740235" cy="3802242"/>
          </a:xfrm>
          <a:prstGeom prst="rect">
            <a:avLst/>
          </a:prstGeom>
        </p:spPr>
      </p:pic>
      <p:sp>
        <p:nvSpPr>
          <p:cNvPr id="21" name="矩形 20"/>
          <p:cNvSpPr/>
          <p:nvPr/>
        </p:nvSpPr>
        <p:spPr>
          <a:xfrm>
            <a:off x="5858283" y="6078612"/>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7</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-2</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28323747"/>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814362" y="1753494"/>
            <a:ext cx="8503346" cy="2631490"/>
          </a:xfrm>
          <a:prstGeom prst="rect">
            <a:avLst/>
          </a:prstGeom>
        </p:spPr>
        <p:txBody>
          <a:bodyPr wrap="square">
            <a:spAutoFit/>
          </a:bodyPr>
          <a:lstStyle/>
          <a:p>
            <a:pPr algn="ctr">
              <a:lnSpc>
                <a:spcPct val="150000"/>
              </a:lnSpc>
            </a:pPr>
            <a:r>
              <a:rPr lang="zh-CN" altLang="en-US" sz="2000" b="1" dirty="0">
                <a:solidFill>
                  <a:schemeClr val="tx2">
                    <a:lumMod val="50000"/>
                  </a:schemeClr>
                </a:solidFill>
                <a:latin typeface="微软雅黑" panose="020B0503020204020204" pitchFamily="34" charset="-122"/>
                <a:ea typeface="微软雅黑" panose="020B0503020204020204" pitchFamily="34" charset="-122"/>
              </a:rPr>
              <a:t>稳定</a:t>
            </a:r>
            <a:r>
              <a:rPr lang="zh-CN" altLang="en-US" sz="2000" b="1" dirty="0" smtClean="0">
                <a:solidFill>
                  <a:schemeClr val="tx2">
                    <a:lumMod val="50000"/>
                  </a:schemeClr>
                </a:solidFill>
                <a:latin typeface="微软雅黑" panose="020B0503020204020204" pitchFamily="34" charset="-122"/>
                <a:ea typeface="微软雅黑" panose="020B0503020204020204" pitchFamily="34" charset="-122"/>
              </a:rPr>
              <a:t>运动</a:t>
            </a:r>
            <a:endParaRPr lang="en-US" altLang="zh-CN" sz="2000" b="1" dirty="0" smtClean="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       稳定</a:t>
            </a:r>
            <a:r>
              <a:rPr lang="zh-CN" altLang="en-US" dirty="0">
                <a:solidFill>
                  <a:schemeClr val="tx2">
                    <a:lumMod val="50000"/>
                  </a:schemeClr>
                </a:solidFill>
                <a:latin typeface="微软雅黑" panose="020B0503020204020204" pitchFamily="34" charset="-122"/>
                <a:ea typeface="微软雅黑" panose="020B0503020204020204" pitchFamily="34" charset="-122"/>
              </a:rPr>
              <a:t>素材使画面中的运动对保象保持相对固定，以便检查运动中的对象如何随着时间的推移而变化，这在影视合成工作中非常有用。很多时候，由于拍摄时摄像机难以避免会产生一些晃动，因此拍摄到的画面也会产生晃动，这种画面晃动可能会影响观众的观影感受，因此，可以通过稳定运动将画面晃动进行一定程度的修正，让画面尽量保持稳定。</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7</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跟踪技术</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72117196"/>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935267" y="1121315"/>
            <a:ext cx="8503346" cy="1289905"/>
          </a:xfrm>
          <a:prstGeom prst="rect">
            <a:avLst/>
          </a:prstGeom>
        </p:spPr>
        <p:txBody>
          <a:bodyPr wrap="square">
            <a:spAutoFit/>
          </a:bodyPr>
          <a:lstStyle/>
          <a:p>
            <a:pPr>
              <a:lnSpc>
                <a:spcPct val="150000"/>
              </a:lnSpc>
            </a:pP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       稳定</a:t>
            </a:r>
            <a:r>
              <a:rPr lang="zh-CN" altLang="en-US" dirty="0">
                <a:solidFill>
                  <a:schemeClr val="tx2">
                    <a:lumMod val="50000"/>
                  </a:schemeClr>
                </a:solidFill>
                <a:latin typeface="微软雅黑" panose="020B0503020204020204" pitchFamily="34" charset="-122"/>
                <a:ea typeface="微软雅黑" panose="020B0503020204020204" pitchFamily="34" charset="-122"/>
              </a:rPr>
              <a:t>运动的方法如下：</a:t>
            </a:r>
          </a:p>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1.</a:t>
            </a:r>
            <a:r>
              <a:rPr lang="zh-CN" altLang="en-US" dirty="0">
                <a:solidFill>
                  <a:schemeClr val="tx2">
                    <a:lumMod val="50000"/>
                  </a:schemeClr>
                </a:solidFill>
                <a:latin typeface="微软雅黑" panose="020B0503020204020204" pitchFamily="34" charset="-122"/>
                <a:ea typeface="微软雅黑" panose="020B0503020204020204" pitchFamily="34" charset="-122"/>
              </a:rPr>
              <a:t>点击</a:t>
            </a:r>
            <a:r>
              <a:rPr lang="en-US" altLang="zh-CN" dirty="0">
                <a:solidFill>
                  <a:schemeClr val="tx2">
                    <a:lumMod val="50000"/>
                  </a:schemeClr>
                </a:solidFill>
                <a:latin typeface="微软雅黑" panose="020B0503020204020204" pitchFamily="34" charset="-122"/>
                <a:ea typeface="微软雅黑" panose="020B0503020204020204" pitchFamily="34" charset="-122"/>
              </a:rPr>
              <a:t>【</a:t>
            </a:r>
            <a:r>
              <a:rPr lang="zh-CN" altLang="en-US" dirty="0">
                <a:solidFill>
                  <a:schemeClr val="tx2">
                    <a:lumMod val="50000"/>
                  </a:schemeClr>
                </a:solidFill>
                <a:latin typeface="微软雅黑" panose="020B0503020204020204" pitchFamily="34" charset="-122"/>
                <a:ea typeface="微软雅黑" panose="020B0503020204020204" pitchFamily="34" charset="-122"/>
              </a:rPr>
              <a:t>窗口</a:t>
            </a:r>
            <a:r>
              <a:rPr lang="en-US" altLang="zh-CN" dirty="0">
                <a:solidFill>
                  <a:schemeClr val="tx2">
                    <a:lumMod val="50000"/>
                  </a:schemeClr>
                </a:solidFill>
                <a:latin typeface="微软雅黑" panose="020B0503020204020204" pitchFamily="34" charset="-122"/>
                <a:ea typeface="微软雅黑" panose="020B0503020204020204" pitchFamily="34" charset="-122"/>
              </a:rPr>
              <a:t>】</a:t>
            </a:r>
            <a:r>
              <a:rPr lang="zh-CN" altLang="en-US" dirty="0">
                <a:solidFill>
                  <a:schemeClr val="tx2">
                    <a:lumMod val="50000"/>
                  </a:schemeClr>
                </a:solidFill>
                <a:latin typeface="微软雅黑" panose="020B0503020204020204" pitchFamily="34" charset="-122"/>
                <a:ea typeface="微软雅黑" panose="020B0503020204020204" pitchFamily="34" charset="-122"/>
              </a:rPr>
              <a:t>命令，在下拉列表中勾选“跟踪器”，打开跟踪器面板。（如图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7-3</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7</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跟踪技术</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4223" y="2411220"/>
            <a:ext cx="5831392" cy="3540129"/>
          </a:xfrm>
          <a:prstGeom prst="rect">
            <a:avLst/>
          </a:prstGeom>
        </p:spPr>
      </p:pic>
      <p:sp>
        <p:nvSpPr>
          <p:cNvPr id="21" name="矩形 20"/>
          <p:cNvSpPr/>
          <p:nvPr/>
        </p:nvSpPr>
        <p:spPr>
          <a:xfrm>
            <a:off x="5329681" y="5996726"/>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7</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-3</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10816155"/>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935267" y="1121315"/>
            <a:ext cx="8503346" cy="874407"/>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2.</a:t>
            </a:r>
            <a:r>
              <a:rPr lang="zh-CN" altLang="en-US" dirty="0">
                <a:solidFill>
                  <a:schemeClr val="tx2">
                    <a:lumMod val="50000"/>
                  </a:schemeClr>
                </a:solidFill>
                <a:latin typeface="微软雅黑" panose="020B0503020204020204" pitchFamily="34" charset="-122"/>
                <a:ea typeface="微软雅黑" panose="020B0503020204020204" pitchFamily="34" charset="-122"/>
              </a:rPr>
              <a:t>选中需要稳定运动的图层，点击跟踪器面板中的“稳定运动”按钮。（如图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7-4</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59055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2">
                    <a:lumMod val="50000"/>
                  </a:schemeClr>
                </a:solidFill>
              </a:rPr>
              <a:t>7</a:t>
            </a:r>
            <a:endParaRPr lang="zh-CN" altLang="en-US" sz="36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跟踪技术</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0386" y="3122347"/>
            <a:ext cx="9380742" cy="1690595"/>
          </a:xfrm>
          <a:prstGeom prst="rect">
            <a:avLst/>
          </a:prstGeom>
        </p:spPr>
      </p:pic>
      <p:sp>
        <p:nvSpPr>
          <p:cNvPr id="21" name="矩形 20"/>
          <p:cNvSpPr/>
          <p:nvPr/>
        </p:nvSpPr>
        <p:spPr>
          <a:xfrm>
            <a:off x="5329681" y="5996726"/>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7</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-4</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03454133"/>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第一PPT，www.1ppt.com">
  <a:themeElements>
    <a:clrScheme name="MOMODA1">
      <a:dk1>
        <a:sysClr val="windowText" lastClr="000000"/>
      </a:dk1>
      <a:lt1>
        <a:sysClr val="window" lastClr="FFFFFF"/>
      </a:lt1>
      <a:dk2>
        <a:srgbClr val="A5A5A5"/>
      </a:dk2>
      <a:lt2>
        <a:srgbClr val="DCD8DC"/>
      </a:lt2>
      <a:accent1>
        <a:srgbClr val="CF5F55"/>
      </a:accent1>
      <a:accent2>
        <a:srgbClr val="F2C06B"/>
      </a:accent2>
      <a:accent3>
        <a:srgbClr val="5F9387"/>
      </a:accent3>
      <a:accent4>
        <a:srgbClr val="97A6AB"/>
      </a:accent4>
      <a:accent5>
        <a:srgbClr val="837664"/>
      </a:accent5>
      <a:accent6>
        <a:srgbClr val="3F3F3F"/>
      </a:accent6>
      <a:hlink>
        <a:srgbClr val="FFFFFF"/>
      </a:hlink>
      <a:folHlink>
        <a:srgbClr val="8C8C8C"/>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CBFA3A83-6BCC-4EE0-BB32-B92CCBD9E2A4}" vid="{69435C07-64FA-4E6E-A1D3-F570153E1B26}"/>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187</TotalTime>
  <Words>1320</Words>
  <Application>Microsoft Office PowerPoint</Application>
  <PresentationFormat>宽屏</PresentationFormat>
  <Paragraphs>119</Paragraphs>
  <Slides>27</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27</vt:i4>
      </vt:variant>
    </vt:vector>
  </HeadingPairs>
  <TitlesOfParts>
    <vt:vector size="34" baseType="lpstr">
      <vt:lpstr>宋体</vt:lpstr>
      <vt:lpstr>微软雅黑</vt:lpstr>
      <vt:lpstr>Arial</vt:lpstr>
      <vt:lpstr>Calibri</vt:lpstr>
      <vt:lpstr>Calibri Light</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Magical Rabbit</dc:creator>
  <cp:keywords/>
  <cp:lastModifiedBy>王小雨</cp:lastModifiedBy>
  <cp:revision>95</cp:revision>
  <dcterms:created xsi:type="dcterms:W3CDTF">2015-01-07T12:23:28Z</dcterms:created>
  <dcterms:modified xsi:type="dcterms:W3CDTF">2018-07-31T04:31:51Z</dcterms:modified>
</cp:coreProperties>
</file>